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301" r:id="rId2"/>
    <p:sldId id="308" r:id="rId3"/>
    <p:sldId id="309" r:id="rId4"/>
    <p:sldId id="310" r:id="rId5"/>
    <p:sldId id="311" r:id="rId6"/>
    <p:sldId id="313" r:id="rId7"/>
    <p:sldId id="315" r:id="rId8"/>
    <p:sldId id="318" r:id="rId9"/>
    <p:sldId id="32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b.elmstba.com/t208150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b.elmstba.com/t208150.htm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b.elmstba.com/t208150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b.elmstba.com/t208150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58616" y="2564904"/>
            <a:ext cx="3754760" cy="41044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إعداد/</a:t>
            </a: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د. غادة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ممدوح مدرس الإذاعة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والتلفزيون </a:t>
            </a:r>
            <a:endParaRPr lang="en-US" sz="3700" dirty="0">
              <a:solidFill>
                <a:prstClr val="black"/>
              </a:solidFill>
              <a:cs typeface="PT Bold Heading" pitchFamily="2" charset="-78"/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بقسم الإعلام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/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كلية الآداب/جامعة 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بنها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1520" y="836712"/>
            <a:ext cx="8568952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ar-EG" sz="4400" dirty="0">
                <a:solidFill>
                  <a:srgbClr val="FF0000"/>
                </a:solidFill>
                <a:cs typeface="PT Bold Heading" pitchFamily="2" charset="-78"/>
              </a:rPr>
              <a:t>مقرر الإذاعات والقنوات الإقليمية</a:t>
            </a:r>
          </a:p>
          <a:p>
            <a:pPr lvl="0" algn="ctr"/>
            <a:r>
              <a:rPr lang="ar-EG" sz="4400" dirty="0">
                <a:solidFill>
                  <a:srgbClr val="FF0000"/>
                </a:solidFill>
                <a:cs typeface="PT Bold Heading" pitchFamily="2" charset="-78"/>
              </a:rPr>
              <a:t>المحاضرة </a:t>
            </a:r>
            <a:r>
              <a:rPr lang="ar-EG" sz="4400" dirty="0" smtClean="0">
                <a:solidFill>
                  <a:srgbClr val="FF0000"/>
                </a:solidFill>
                <a:cs typeface="PT Bold Heading" pitchFamily="2" charset="-78"/>
              </a:rPr>
              <a:t>السادسة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39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548680"/>
            <a:ext cx="8640960" cy="6192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lvl="0" indent="0" algn="ctr" rtl="1">
              <a:buClr>
                <a:srgbClr val="0BD0D9"/>
              </a:buClr>
              <a:buNone/>
            </a:pPr>
            <a:r>
              <a:rPr lang="ar-EG" sz="37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1</a:t>
            </a: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4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تابع مراحل </a:t>
            </a:r>
            <a:r>
              <a:rPr lang="ar-EG" sz="4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تطور الإذاعة المصرية</a:t>
            </a:r>
            <a:endParaRPr lang="ar-EG" sz="3700" b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PT Bold Heading" pitchFamily="2" charset="-78"/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41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المرحلة الثالثة:</a:t>
            </a:r>
            <a:r>
              <a:rPr lang="ar-SA" sz="41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مرحلة </a:t>
            </a:r>
            <a:r>
              <a:rPr lang="ar-SA" sz="46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تمصير</a:t>
            </a:r>
            <a:r>
              <a:rPr lang="ar-SA" sz="41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 الإذاعة‏(1947‏ ـ‏1952)‏: </a:t>
            </a:r>
            <a:endParaRPr lang="ar-EG" sz="4100" b="1" dirty="0">
              <a:solidFill>
                <a:srgbClr val="FF0000"/>
              </a:solidFill>
              <a:latin typeface="Times New Roman" pitchFamily="18" charset="0"/>
              <a:ea typeface="Calibri"/>
              <a:cs typeface="PT Bold Heading" pitchFamily="2" charset="-78"/>
            </a:endParaRPr>
          </a:p>
          <a:p>
            <a:pPr marL="0" lvl="0" indent="0" algn="justLow" rtl="1">
              <a:lnSpc>
                <a:spcPct val="120000"/>
              </a:lnSpc>
              <a:buClr>
                <a:srgbClr val="0BD0D9"/>
              </a:buClr>
              <a:buNone/>
            </a:pPr>
            <a:r>
              <a:rPr lang="ar-SA" sz="4100" b="1" dirty="0" smtClean="0">
                <a:solidFill>
                  <a:srgbClr val="000000"/>
                </a:solidFill>
                <a:ea typeface="Calibri"/>
                <a:cs typeface="Times New Roman"/>
              </a:rPr>
              <a:t>كان </a:t>
            </a:r>
            <a:r>
              <a:rPr lang="ar-SA" sz="4100" b="1" dirty="0">
                <a:solidFill>
                  <a:srgbClr val="000000"/>
                </a:solidFill>
                <a:ea typeface="Calibri"/>
                <a:cs typeface="Times New Roman"/>
              </a:rPr>
              <a:t>العقد المبرم بين الحكومة المصرية وشركة </a:t>
            </a:r>
            <a:r>
              <a:rPr lang="ar-SA" sz="4100" b="1" dirty="0" smtClean="0">
                <a:solidFill>
                  <a:srgbClr val="000000"/>
                </a:solidFill>
                <a:ea typeface="Calibri"/>
                <a:cs typeface="Times New Roman"/>
              </a:rPr>
              <a:t>ماركوني</a:t>
            </a:r>
            <a:r>
              <a:rPr lang="ar-EG" sz="4100" b="1" dirty="0" smtClean="0">
                <a:solidFill>
                  <a:srgbClr val="000000"/>
                </a:solidFill>
                <a:ea typeface="Calibri"/>
                <a:cs typeface="Times New Roman"/>
              </a:rPr>
              <a:t> ا</a:t>
            </a:r>
            <a:r>
              <a:rPr lang="ar-SA" sz="4100" b="1" dirty="0" smtClean="0">
                <a:solidFill>
                  <a:srgbClr val="000000"/>
                </a:solidFill>
                <a:ea typeface="Calibri"/>
                <a:cs typeface="Times New Roman"/>
              </a:rPr>
              <a:t>لبريطانية</a:t>
            </a:r>
            <a:r>
              <a:rPr lang="ar-SA" sz="4100" b="1" dirty="0">
                <a:solidFill>
                  <a:srgbClr val="000000"/>
                </a:solidFill>
                <a:ea typeface="Calibri"/>
                <a:cs typeface="Times New Roman"/>
              </a:rPr>
              <a:t>‏ ينص </a:t>
            </a:r>
            <a:r>
              <a:rPr lang="ar-SA" sz="4100" b="1" dirty="0" smtClean="0">
                <a:solidFill>
                  <a:srgbClr val="000000"/>
                </a:solidFill>
                <a:ea typeface="Calibri"/>
                <a:cs typeface="Times New Roman"/>
              </a:rPr>
              <a:t>علي </a:t>
            </a:r>
            <a:r>
              <a:rPr lang="ar-SA" sz="4100" b="1" dirty="0">
                <a:solidFill>
                  <a:srgbClr val="000000"/>
                </a:solidFill>
                <a:ea typeface="Calibri"/>
                <a:cs typeface="Times New Roman"/>
              </a:rPr>
              <a:t>أن تسلم الشركة للحكومة المصرية</a:t>
            </a:r>
            <a:r>
              <a:rPr lang="en-US" sz="41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41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  <a:hlinkClick r:id="rId2" tooltip="الإذاعة"/>
              </a:rPr>
              <a:t>الإذاعة</a:t>
            </a:r>
            <a:r>
              <a:rPr lang="en-US" sz="41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4100" b="1" dirty="0">
                <a:solidFill>
                  <a:srgbClr val="000000"/>
                </a:solidFill>
                <a:latin typeface="Times New Roman"/>
                <a:ea typeface="Calibri"/>
              </a:rPr>
              <a:t>بمحطاتها </a:t>
            </a:r>
            <a:r>
              <a:rPr lang="ar-SA" sz="4100" b="1" dirty="0" err="1">
                <a:solidFill>
                  <a:srgbClr val="000000"/>
                </a:solidFill>
                <a:latin typeface="Times New Roman"/>
                <a:ea typeface="Calibri"/>
              </a:rPr>
              <a:t>واستوديوهاتها</a:t>
            </a:r>
            <a:r>
              <a:rPr lang="ar-SA" sz="4100" b="1" dirty="0">
                <a:solidFill>
                  <a:srgbClr val="000000"/>
                </a:solidFill>
                <a:latin typeface="Times New Roman"/>
                <a:ea typeface="Calibri"/>
              </a:rPr>
              <a:t> في‏31‏ ديسمبر‏</a:t>
            </a:r>
            <a:r>
              <a:rPr lang="ar-SA" sz="4100" b="1" dirty="0" smtClean="0">
                <a:solidFill>
                  <a:srgbClr val="000000"/>
                </a:solidFill>
                <a:latin typeface="Times New Roman"/>
                <a:ea typeface="Calibri"/>
              </a:rPr>
              <a:t>1949ولكن </a:t>
            </a:r>
            <a:r>
              <a:rPr lang="ar-SA" sz="4100" b="1" dirty="0">
                <a:solidFill>
                  <a:srgbClr val="000000"/>
                </a:solidFill>
                <a:latin typeface="Times New Roman"/>
                <a:ea typeface="Calibri"/>
              </a:rPr>
              <a:t>الحكومة فسخت هذا العقد في </a:t>
            </a:r>
            <a:r>
              <a:rPr lang="ar-SA" sz="4100" b="1" dirty="0" smtClean="0">
                <a:solidFill>
                  <a:srgbClr val="000000"/>
                </a:solidFill>
                <a:latin typeface="Times New Roman"/>
                <a:ea typeface="Calibri"/>
              </a:rPr>
              <a:t>‏</a:t>
            </a:r>
            <a:r>
              <a:rPr lang="ar-SA" sz="4100" b="1" dirty="0">
                <a:solidFill>
                  <a:srgbClr val="000000"/>
                </a:solidFill>
                <a:latin typeface="Times New Roman"/>
                <a:ea typeface="Calibri"/>
              </a:rPr>
              <a:t>1947‏ لعدة اعتبارات في مقدمتها‏:‏ </a:t>
            </a:r>
            <a:r>
              <a:rPr lang="ar-SA" sz="4100" b="1" dirty="0" smtClean="0">
                <a:solidFill>
                  <a:srgbClr val="000000"/>
                </a:solidFill>
                <a:latin typeface="Times New Roman"/>
                <a:ea typeface="Calibri"/>
              </a:rPr>
              <a:t>تحرج </a:t>
            </a:r>
            <a:r>
              <a:rPr lang="ar-SA" sz="4100" b="1" dirty="0">
                <a:solidFill>
                  <a:srgbClr val="000000"/>
                </a:solidFill>
                <a:latin typeface="Times New Roman"/>
                <a:ea typeface="Calibri"/>
              </a:rPr>
              <a:t>الأمور بين مصر وبريطانيا بسبب عدم جلاء القوات البريطانية‏،‏ </a:t>
            </a:r>
            <a:r>
              <a:rPr lang="ar-SA" sz="41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واضطرار </a:t>
            </a:r>
            <a:r>
              <a:rPr lang="ar-SA" sz="4100" b="1" dirty="0">
                <a:solidFill>
                  <a:srgbClr val="000000"/>
                </a:solidFill>
                <a:latin typeface="Times New Roman"/>
                <a:ea typeface="Calibri"/>
              </a:rPr>
              <a:t>مصر إلى شكوي بريطانيا أمام مجلس الأمن‏، </a:t>
            </a:r>
            <a:r>
              <a:rPr lang="ar-SA" sz="41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والخلاف </a:t>
            </a:r>
            <a:r>
              <a:rPr lang="ar-SA" sz="4100" b="1" dirty="0">
                <a:solidFill>
                  <a:srgbClr val="000000"/>
                </a:solidFill>
                <a:latin typeface="Times New Roman"/>
                <a:ea typeface="Calibri"/>
              </a:rPr>
              <a:t>بين الحكومة المصرية والشركة البريطانية علي </a:t>
            </a:r>
            <a:r>
              <a:rPr lang="ar-SA" sz="4100" b="1" dirty="0" smtClean="0">
                <a:solidFill>
                  <a:srgbClr val="000000"/>
                </a:solidFill>
                <a:latin typeface="Times New Roman"/>
                <a:ea typeface="Calibri"/>
              </a:rPr>
              <a:t>سياسة </a:t>
            </a:r>
            <a:r>
              <a:rPr lang="ar-SA" sz="4100" b="1" dirty="0">
                <a:solidFill>
                  <a:srgbClr val="000000"/>
                </a:solidFill>
                <a:latin typeface="Times New Roman"/>
                <a:ea typeface="Calibri"/>
              </a:rPr>
              <a:t>الأخبار الإذاعية</a:t>
            </a:r>
            <a:r>
              <a:rPr lang="ar-SA" sz="4100" b="1" dirty="0" smtClean="0">
                <a:solidFill>
                  <a:srgbClr val="000000"/>
                </a:solidFill>
                <a:latin typeface="Times New Roman"/>
                <a:ea typeface="Calibri"/>
              </a:rPr>
              <a:t>‏</a:t>
            </a:r>
            <a:r>
              <a:rPr lang="ar-EG" sz="4100" b="1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9500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620688"/>
            <a:ext cx="8363272" cy="59766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 rtl="1">
              <a:lnSpc>
                <a:spcPct val="110000"/>
              </a:lnSpc>
              <a:buNone/>
            </a:pPr>
            <a:r>
              <a:rPr lang="ar-EG" sz="3600" b="1" dirty="0" smtClean="0">
                <a:solidFill>
                  <a:srgbClr val="FF0000"/>
                </a:solidFill>
                <a:ea typeface="Calibri"/>
                <a:cs typeface="Times New Roman"/>
              </a:rPr>
              <a:t>2</a:t>
            </a:r>
          </a:p>
          <a:p>
            <a:pPr marL="0" indent="0" algn="justLow" rtl="1">
              <a:lnSpc>
                <a:spcPct val="110000"/>
              </a:lnSpc>
              <a:buNone/>
            </a:pP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وتسلمت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الحكومة المصرية محطة الإذاعة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وأصبحت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مصرية شكلا ومضمونا منذ‏31‏ مايو‏1947،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وأصبح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الجانبان البرامجي والإداري في يد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المصريين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، وأصبحت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هيئة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مستقلة ذات شخصية معنوية‏‏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ت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ُ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لحق برئاسة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مجلس الوزراء وتسمى: الإذاعة</a:t>
            </a:r>
            <a:r>
              <a:rPr lang="en-US" sz="36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المصرية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‏.‏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وبدأت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ملامح التمصير تظهر تدريجيا،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حيث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عدل الأسبوع الإذاعي ليبدأ يوم السبت من كل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أسبوع،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وحل المصريون محل الأجانب،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وحررت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نشرات الأخبار باللغة العربية أولا بدلا من اللغة الانجليزية كما كان يتم من قبل‏.‏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5235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404664"/>
            <a:ext cx="8640960" cy="63367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EG" sz="31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3</a:t>
            </a:r>
          </a:p>
          <a:p>
            <a:pPr marL="0" indent="0" algn="ctr" rtl="1">
              <a:buNone/>
            </a:pPr>
            <a:r>
              <a:rPr lang="ar-EG" sz="31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المرحلة الرابعة: </a:t>
            </a:r>
            <a:r>
              <a:rPr lang="ar-SA" sz="31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مرحلة</a:t>
            </a:r>
            <a:r>
              <a:rPr lang="en-US" sz="31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 </a:t>
            </a:r>
            <a:r>
              <a:rPr lang="ar-SA" sz="31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  <a:hlinkClick r:id="rId2" tooltip="الإذاعة"/>
              </a:rPr>
              <a:t>الإذاعة</a:t>
            </a:r>
            <a:r>
              <a:rPr lang="en-US" sz="31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 </a:t>
            </a:r>
            <a:r>
              <a:rPr lang="ar-SA" sz="31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في عهد الثورة وحتي بدء مرحلة الشبكات الإذاعية ‏1981‏: </a:t>
            </a:r>
            <a:endParaRPr lang="ar-EG" sz="3100" b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PT Bold Heading" pitchFamily="2" charset="-78"/>
            </a:endParaRPr>
          </a:p>
          <a:p>
            <a:pPr marL="0" indent="0" algn="just" rtl="1">
              <a:lnSpc>
                <a:spcPct val="110000"/>
              </a:lnSpc>
              <a:buNone/>
            </a:pP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بدأت</a:t>
            </a:r>
            <a:r>
              <a:rPr lang="en-US" sz="36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  <a:hlinkClick r:id="rId2" tooltip="الإذاعة"/>
              </a:rPr>
              <a:t>الإذاعة</a:t>
            </a:r>
            <a:r>
              <a:rPr lang="en-US" sz="36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مرحلة جديدة اتسمت بالتطور شكلا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ومضمونا</a:t>
            </a:r>
            <a:r>
              <a:rPr lang="ar-EG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،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فلقد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عرفت الثورة منذ اللحظة الأولي أهمية</a:t>
            </a:r>
            <a:r>
              <a:rPr lang="en-US" sz="36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  <a:hlinkClick r:id="rId2" tooltip="الإذاعة"/>
              </a:rPr>
              <a:t>الإذاعة</a:t>
            </a:r>
            <a:r>
              <a:rPr lang="en-US" sz="36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في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تعبئة الرأي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العام‏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،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أعلن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أنور السادات صباح الثالث والعشرين من يوليو‏1952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‏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أول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بيان عن الثورة من ميكروفون الإذاعة،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حيث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قدمت خلال شهر واحد من قيام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الثورة‏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51‏ حديثا وطنيا، و‏35‏ برنامجا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خاصا،</a:t>
            </a:r>
            <a:r>
              <a:rPr lang="ar-EG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‏17‏ تمثيلية اذاعية وطنية‏,‏ و‏37‏ قصيدة شعرية وزجلية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تؤيد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الثورة وتشرح أهدافها‏.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1911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692696"/>
            <a:ext cx="8640960" cy="59766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marR="0" lvl="0" indent="0" algn="ctr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9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4</a:t>
            </a:r>
          </a:p>
          <a:p>
            <a:pPr marL="0" marR="0" lvl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ولقد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شهدت الفترة من‏23‏ يوليو‏1952 حتي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أول</a:t>
            </a:r>
            <a:r>
              <a:rPr lang="ar-EG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إبريل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‏1981‏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التوسع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في الخدمات الإذاعية شكلا ومضمونا،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حيث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كان متوسط الإرسال الإذاعي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عند</a:t>
            </a:r>
            <a:r>
              <a:rPr lang="ar-EG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قيام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ثورة ‏23‏ يوليو‏1952(15)‏ ساعة يوميا،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بلغ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عام ‏1979‏ ‏(179)‏ ساعة و‏30‏ دقيقة،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وأصبحت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برامج</a:t>
            </a:r>
            <a:r>
              <a:rPr lang="en-US" sz="39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 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  <a:hlinkClick r:id="rId2" tooltip="الإذاعة"/>
              </a:rPr>
              <a:t>الإذاعة</a:t>
            </a:r>
            <a:r>
              <a:rPr lang="en-US" sz="39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 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بأربع وثلاثين لغة، وأنشئت إذاعة صوت العرب‏(1953)،‏ </a:t>
            </a:r>
            <a:r>
              <a:rPr lang="ar-EG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اذاعة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الاسكندرية الإقليمية‏(1954)، </a:t>
            </a:r>
            <a:r>
              <a:rPr lang="ar-EG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البرنامج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الثاني‏(1957)، </a:t>
            </a:r>
            <a:r>
              <a:rPr lang="ar-EG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إذاعة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الشعب‏(1959)، إذاعة فلسطين‏(1960)،‏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اذاعة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الشرق الأوسط‏(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1964)</a:t>
            </a:r>
            <a:r>
              <a:rPr lang="ar-EG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، وإذاعة </a:t>
            </a:r>
            <a:r>
              <a:rPr lang="ar-EG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القرآن الكريم‏(1964)،‏ </a:t>
            </a:r>
            <a:r>
              <a:rPr lang="ar-EG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والبرنامج </a:t>
            </a:r>
            <a:r>
              <a:rPr lang="ar-EG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الموسيقي‏(1968)،‏ واذاعة الشباب‏(1975)، </a:t>
            </a:r>
            <a:r>
              <a:rPr lang="ar-EG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بالإضافة </a:t>
            </a:r>
            <a:r>
              <a:rPr lang="ar-EG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إلى الإذاعات الموجهة التي أنشئت عام‏</a:t>
            </a:r>
            <a:r>
              <a:rPr lang="ar-EG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1953</a:t>
            </a:r>
            <a:r>
              <a:rPr lang="ar-EG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0" marR="0" lvl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r-SA" sz="39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marR="0" lvl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r-SA" sz="39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marR="0" lvl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3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404664"/>
            <a:ext cx="8712968" cy="64533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 rtl="1"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5</a:t>
            </a:r>
          </a:p>
          <a:p>
            <a:pPr marL="0" indent="0" algn="ctr" rtl="1">
              <a:buNone/>
            </a:pPr>
            <a:r>
              <a:rPr lang="ar-EG" sz="29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المرحلة </a:t>
            </a:r>
            <a:r>
              <a:rPr lang="ar-EG" sz="32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الخامسة</a:t>
            </a:r>
            <a:r>
              <a:rPr lang="ar-EG" sz="29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: </a:t>
            </a:r>
            <a:r>
              <a:rPr lang="ar-SA" sz="3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مرحلة السيادة الإعلامية والشبكات الإذاعية‏(1981‏ ـ حتي الآن‏)‏:</a:t>
            </a:r>
            <a:r>
              <a:rPr lang="ar-SA" sz="2800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endParaRPr lang="ar-EG" sz="2800" b="1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indent="0" algn="justLow" rtl="1">
              <a:buNone/>
            </a:pP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بدأت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في أول إبريل ‏1981‏ مرحلة جديدة في عمر</a:t>
            </a:r>
            <a:r>
              <a:rPr lang="en-US" sz="36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  <a:hlinkClick r:id="rId2" tooltip="الإذاعة"/>
              </a:rPr>
              <a:t>الإذاعة</a:t>
            </a:r>
            <a:r>
              <a:rPr lang="en-US" sz="36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المصرية،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حيث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تم تطبيق نظام فني متخصص عرف بنظام الشبكات الإذاعية،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وبمقتضاه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أصبحت الإذاعة تتكون من سبع شبكات،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وترتبط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هذه المرحلة بالأستاذ صفوت الشريف،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وتتميز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هذه المرحلة بما يلي‏: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‏</a:t>
            </a:r>
            <a:r>
              <a:rPr lang="ar-EG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</a:p>
          <a:p>
            <a:pPr marL="0" indent="0" algn="justLow" rtl="1">
              <a:buNone/>
            </a:pPr>
            <a:r>
              <a:rPr lang="ar-EG" sz="3200" b="1" dirty="0" smtClean="0"/>
              <a:t>- وضع </a:t>
            </a:r>
            <a:r>
              <a:rPr lang="ar-EG" sz="3200" b="1" dirty="0"/>
              <a:t>الإذاعات المتماثلة والمتكاملة في رسالتها علي موجة </a:t>
            </a:r>
            <a:r>
              <a:rPr lang="ar-EG" sz="3200" b="1" dirty="0" smtClean="0"/>
              <a:t>واحدة.</a:t>
            </a:r>
            <a:endParaRPr lang="ar-EG" sz="3200" b="1" dirty="0"/>
          </a:p>
          <a:p>
            <a:pPr marL="0" indent="0" algn="justLow" rtl="1">
              <a:buNone/>
            </a:pPr>
            <a:r>
              <a:rPr lang="ar-EG" sz="3200" b="1" dirty="0" smtClean="0"/>
              <a:t>- تقوية </a:t>
            </a:r>
            <a:r>
              <a:rPr lang="ar-EG" sz="3200" b="1" dirty="0"/>
              <a:t>الإرسال الإذاعي </a:t>
            </a:r>
            <a:r>
              <a:rPr lang="ar-EG" sz="3200" b="1" dirty="0" smtClean="0"/>
              <a:t>هندسيا.</a:t>
            </a:r>
            <a:endParaRPr lang="ar-EG" sz="3200" b="1" dirty="0"/>
          </a:p>
          <a:p>
            <a:pPr marL="0" indent="0" algn="justLow" rtl="1">
              <a:buNone/>
            </a:pPr>
            <a:r>
              <a:rPr lang="ar-EG" sz="3200" b="1" dirty="0" smtClean="0"/>
              <a:t>- وجود </a:t>
            </a:r>
            <a:r>
              <a:rPr lang="ar-EG" sz="3200" b="1" dirty="0"/>
              <a:t>بعض الإذاعات المصرية علي القمر المصري </a:t>
            </a:r>
            <a:r>
              <a:rPr lang="ar-EG" sz="3200" b="1" dirty="0" smtClean="0"/>
              <a:t>النايل </a:t>
            </a:r>
            <a:r>
              <a:rPr lang="ar-EG" sz="3200" b="1" dirty="0"/>
              <a:t>سات‏101،‏ والنايل سات‏</a:t>
            </a:r>
            <a:r>
              <a:rPr lang="ar-EG" sz="3200" b="1" dirty="0" smtClean="0"/>
              <a:t>102.</a:t>
            </a:r>
            <a:endParaRPr lang="ar-EG" sz="3200" b="1" dirty="0"/>
          </a:p>
          <a:p>
            <a:pPr marL="0" indent="0" algn="justLow" rtl="1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8258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260648"/>
            <a:ext cx="8640960" cy="63367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EG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6</a:t>
            </a:r>
          </a:p>
          <a:p>
            <a:pPr algn="justLow" rtl="1">
              <a:buFontTx/>
              <a:buChar char="-"/>
            </a:pP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امتداد </a:t>
            </a:r>
            <a:r>
              <a:rPr lang="ar-SA" sz="3200" b="1" dirty="0">
                <a:solidFill>
                  <a:srgbClr val="000000"/>
                </a:solidFill>
                <a:ea typeface="Calibri"/>
                <a:cs typeface="Times New Roman"/>
              </a:rPr>
              <a:t>إرسال بعض الشبكات الإذاعية علي مدى 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أربع</a:t>
            </a:r>
            <a:r>
              <a:rPr lang="ar-EG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وعشرين </a:t>
            </a:r>
            <a:r>
              <a:rPr lang="ar-SA" sz="3200" b="1" dirty="0">
                <a:solidFill>
                  <a:srgbClr val="000000"/>
                </a:solidFill>
                <a:ea typeface="Calibri"/>
                <a:cs typeface="Times New Roman"/>
              </a:rPr>
              <a:t>ساعة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‏</a:t>
            </a: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EG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(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البرنامج </a:t>
            </a:r>
            <a:r>
              <a:rPr lang="ar-SA" sz="3200" b="1" dirty="0">
                <a:solidFill>
                  <a:srgbClr val="000000"/>
                </a:solidFill>
                <a:ea typeface="Calibri"/>
                <a:cs typeface="Times New Roman"/>
              </a:rPr>
              <a:t>العام‏،‏ 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القرآن </a:t>
            </a:r>
            <a:r>
              <a:rPr lang="ar-SA" sz="3200" b="1" dirty="0">
                <a:solidFill>
                  <a:srgbClr val="000000"/>
                </a:solidFill>
                <a:ea typeface="Calibri"/>
                <a:cs typeface="Times New Roman"/>
              </a:rPr>
              <a:t>الكريم‏،‏ 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الشرق </a:t>
            </a:r>
            <a:r>
              <a:rPr lang="ar-SA" sz="3200" b="1" dirty="0">
                <a:solidFill>
                  <a:srgbClr val="000000"/>
                </a:solidFill>
                <a:ea typeface="Calibri"/>
                <a:cs typeface="Times New Roman"/>
              </a:rPr>
              <a:t>الأوسط‏، 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الشباب </a:t>
            </a:r>
            <a:r>
              <a:rPr lang="ar-SA" sz="3200" b="1" dirty="0">
                <a:solidFill>
                  <a:srgbClr val="000000"/>
                </a:solidFill>
                <a:ea typeface="Calibri"/>
                <a:cs typeface="Times New Roman"/>
              </a:rPr>
              <a:t>والرياضة‏،‏ 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وإذاعة </a:t>
            </a:r>
            <a:r>
              <a:rPr lang="ar-SA" sz="3200" b="1" dirty="0">
                <a:solidFill>
                  <a:srgbClr val="000000"/>
                </a:solidFill>
                <a:ea typeface="Calibri"/>
                <a:cs typeface="Times New Roman"/>
              </a:rPr>
              <a:t>صوت العرب‏،‏ 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وإذاعة </a:t>
            </a:r>
            <a:r>
              <a:rPr lang="ar-SA" sz="3200" b="1" dirty="0">
                <a:solidFill>
                  <a:srgbClr val="000000"/>
                </a:solidFill>
                <a:ea typeface="Calibri"/>
                <a:cs typeface="Times New Roman"/>
              </a:rPr>
              <a:t>البرنامج 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الموسيقي</a:t>
            </a:r>
            <a:r>
              <a:rPr lang="ar-EG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).</a:t>
            </a:r>
          </a:p>
          <a:p>
            <a:pPr algn="justLow" rtl="1">
              <a:buFontTx/>
              <a:buChar char="-"/>
            </a:pP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تنوع المضامين الإذاعية ‏:‏ الترفيهية‏(35%)،‏ الثقافية‏(23,6%),‏ الدينية‏(14,8%)،‏ السياسية‏ (8,9%)،‏ برامج الخدمات والتوعية‏(6,5%)، برامج الطوائف‏(5,2%)،‏ الدراما‏(3,7)،‏ البرامج التعليمية‏(1,7%)،‏البرامج الإعلامية‏ (0,4%)،‏ والاعلانات التجارية‏(0,2%).‏</a:t>
            </a:r>
          </a:p>
          <a:p>
            <a:pPr algn="justLow" rtl="1">
              <a:buFontTx/>
              <a:buChar char="-"/>
            </a:pP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الاهتمام بالتعرف علي عادات وأنماط تعرض المستمعين للإذاعة واستطلاع آرائهم حول هذه البرامج والمواد الإذاعية شكلا ومضمونا</a:t>
            </a:r>
            <a:r>
              <a:rPr lang="ar-EG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  <a:endParaRPr lang="ar-EG" sz="2800" b="1" dirty="0"/>
          </a:p>
          <a:p>
            <a:pPr marL="0" indent="0" algn="justLow" rtl="1">
              <a:buNone/>
            </a:pP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154375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548680"/>
            <a:ext cx="8496944" cy="61206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EG" sz="3600" b="1" dirty="0" smtClean="0">
                <a:solidFill>
                  <a:srgbClr val="FF0000"/>
                </a:solidFill>
                <a:ea typeface="Calibri"/>
                <a:cs typeface="Times New Roman"/>
              </a:rPr>
              <a:t>7</a:t>
            </a: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مواكبة </a:t>
            </a:r>
            <a:r>
              <a:rPr lang="ar-SA" sz="4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العصر ببدء الإذاعات المتخصصة </a:t>
            </a: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في</a:t>
            </a:r>
            <a:r>
              <a:rPr lang="ar-EG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عيد </a:t>
            </a:r>
            <a:r>
              <a:rPr lang="ar-SA" sz="4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الإعلاميين السابع عشر‏(2000)‏ </a:t>
            </a: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من </a:t>
            </a:r>
            <a:r>
              <a:rPr lang="ar-SA" sz="4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خلال شبكة الاذاعات المتخصصة‏,‏ </a:t>
            </a:r>
            <a:r>
              <a:rPr lang="ar-EG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وكان </a:t>
            </a: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المخطط </a:t>
            </a:r>
            <a:r>
              <a:rPr lang="ar-SA" sz="4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لها سبع </a:t>
            </a:r>
            <a:r>
              <a:rPr lang="ar-EG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ولكنها </a:t>
            </a: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بدأت </a:t>
            </a:r>
            <a:r>
              <a:rPr lang="ar-EG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بأربع إذاعات فقط </a:t>
            </a: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اذاعات </a:t>
            </a:r>
            <a:r>
              <a:rPr lang="ar-SA" sz="4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الأخبار‏،</a:t>
            </a: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‏</a:t>
            </a:r>
            <a:r>
              <a:rPr lang="ar-EG" sz="4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إذاعة </a:t>
            </a:r>
            <a:r>
              <a:rPr lang="ar-SA" sz="4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الأغاني‏،‏ </a:t>
            </a:r>
            <a:r>
              <a:rPr lang="ar-EG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وإذاعة </a:t>
            </a:r>
            <a:r>
              <a:rPr lang="ar-SA" sz="4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كبار السن‏،‏ </a:t>
            </a: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والإذاعة </a:t>
            </a:r>
            <a:r>
              <a:rPr lang="ar-SA" sz="4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التعليمية‏.</a:t>
            </a:r>
            <a:r>
              <a:rPr lang="ar-SA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‏</a:t>
            </a:r>
            <a:endParaRPr lang="ar-EG" sz="4400" b="1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ar-EG" sz="40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الاهتمام بالإذاعات الإقليمية </a:t>
            </a:r>
            <a:r>
              <a:rPr lang="ar-EG" sz="4000" b="1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حيث </a:t>
            </a:r>
            <a:r>
              <a:rPr lang="ar-EG" sz="40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لم يكن في مصر حتي عام ‏1980‏ </a:t>
            </a:r>
            <a:r>
              <a:rPr lang="ar-EG" sz="4000" b="1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إلا </a:t>
            </a:r>
            <a:r>
              <a:rPr lang="ar-EG" sz="40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إذاعة الاسكندرية المحلية التي بدأت عام‏1954،</a:t>
            </a:r>
            <a:r>
              <a:rPr lang="ar-EG" sz="4000" b="1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‏ حيث بدأت </a:t>
            </a:r>
            <a:r>
              <a:rPr lang="ar-EG" sz="40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شبكة المحليات وتضم حاليا عشر </a:t>
            </a:r>
            <a:r>
              <a:rPr lang="ar-EG" sz="4000" b="1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اذاعات.</a:t>
            </a:r>
            <a:endParaRPr lang="en-US" sz="4000" b="1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342900" marR="0" lvl="0" indent="-342900" algn="ctr" rtl="1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0712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692696"/>
            <a:ext cx="8291264" cy="59502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8</a:t>
            </a:r>
            <a:endParaRPr lang="en-US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Thanks a lot…….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Dr.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Ghada</a:t>
            </a: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Mamdouh</a:t>
            </a:r>
            <a:endParaRPr lang="en-US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للتواصل: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Ghada420.gms@gmail.com</a:t>
            </a:r>
            <a:endParaRPr lang="ar-EG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lvl="0"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endParaRPr lang="ar-EG" sz="4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ar-EG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14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7218</TotalTime>
  <Words>428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مقرر الإذاعات والقنوات الإقليمية</dc:title>
  <dc:creator>user</dc:creator>
  <cp:lastModifiedBy>user</cp:lastModifiedBy>
  <cp:revision>60</cp:revision>
  <dcterms:created xsi:type="dcterms:W3CDTF">2020-03-16T22:48:35Z</dcterms:created>
  <dcterms:modified xsi:type="dcterms:W3CDTF">2020-04-02T08:09:53Z</dcterms:modified>
</cp:coreProperties>
</file>